
<file path=[Content_Types].xml><?xml version="1.0" encoding="utf-8"?>
<Types xmlns="http://schemas.openxmlformats.org/package/2006/content-types">
  <Default Extension="mp3" ContentType="audio/mpeg"/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9" r:id="rId1"/>
  </p:sldMasterIdLst>
  <p:sldIdLst>
    <p:sldId id="269" r:id="rId2"/>
    <p:sldId id="260" r:id="rId3"/>
    <p:sldId id="261" r:id="rId4"/>
    <p:sldId id="262" r:id="rId5"/>
    <p:sldId id="263" r:id="rId6"/>
    <p:sldId id="264" r:id="rId7"/>
    <p:sldId id="265" r:id="rId8"/>
    <p:sldId id="266" r:id="rId9"/>
    <p:sldId id="267" r:id="rId10"/>
    <p:sldId id="268" r:id="rId11"/>
    <p:sldId id="272" r:id="rId12"/>
    <p:sldId id="274" r:id="rId13"/>
    <p:sldId id="270" r:id="rId14"/>
    <p:sldId id="280" r:id="rId15"/>
    <p:sldId id="281" r:id="rId16"/>
    <p:sldId id="278" r:id="rId17"/>
    <p:sldId id="273" r:id="rId18"/>
    <p:sldId id="271" r:id="rId1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7952" autoAdjust="0"/>
  </p:normalViewPr>
  <p:slideViewPr>
    <p:cSldViewPr snapToGrid="0">
      <p:cViewPr varScale="1">
        <p:scale>
          <a:sx n="68" d="100"/>
          <a:sy n="68" d="100"/>
        </p:scale>
        <p:origin x="51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D7DA73-4FBE-462A-B068-CF82D1BF0D1F}" type="datetimeFigureOut">
              <a:rPr lang="ru-RU" smtClean="0"/>
              <a:t>23.04.2020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20F8B799-7B4C-488A-8A07-875E18296C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96077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D7DA73-4FBE-462A-B068-CF82D1BF0D1F}" type="datetimeFigureOut">
              <a:rPr lang="ru-RU" smtClean="0"/>
              <a:t>23.04.2020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20F8B799-7B4C-488A-8A07-875E18296C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78821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D7DA73-4FBE-462A-B068-CF82D1BF0D1F}" type="datetimeFigureOut">
              <a:rPr lang="ru-RU" smtClean="0"/>
              <a:t>23.04.2020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20F8B799-7B4C-488A-8A07-875E18296CC9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1242353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D7DA73-4FBE-462A-B068-CF82D1BF0D1F}" type="datetimeFigureOut">
              <a:rPr lang="ru-RU" smtClean="0"/>
              <a:t>23.04.2020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20F8B799-7B4C-488A-8A07-875E18296C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72523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D7DA73-4FBE-462A-B068-CF82D1BF0D1F}" type="datetimeFigureOut">
              <a:rPr lang="ru-RU" smtClean="0"/>
              <a:t>23.04.2020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20F8B799-7B4C-488A-8A07-875E18296CC9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39692772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D7DA73-4FBE-462A-B068-CF82D1BF0D1F}" type="datetimeFigureOut">
              <a:rPr lang="ru-RU" smtClean="0"/>
              <a:t>23.04.2020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20F8B799-7B4C-488A-8A07-875E18296C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98649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D7DA73-4FBE-462A-B068-CF82D1BF0D1F}" type="datetimeFigureOut">
              <a:rPr lang="ru-RU" smtClean="0"/>
              <a:t>23.04.2020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F8B799-7B4C-488A-8A07-875E18296C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11986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D7DA73-4FBE-462A-B068-CF82D1BF0D1F}" type="datetimeFigureOut">
              <a:rPr lang="ru-RU" smtClean="0"/>
              <a:t>23.04.2020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F8B799-7B4C-488A-8A07-875E18296C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29535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D7DA73-4FBE-462A-B068-CF82D1BF0D1F}" type="datetimeFigureOut">
              <a:rPr lang="ru-RU" smtClean="0"/>
              <a:t>23.04.2020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F8B799-7B4C-488A-8A07-875E18296C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58873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D7DA73-4FBE-462A-B068-CF82D1BF0D1F}" type="datetimeFigureOut">
              <a:rPr lang="ru-RU" smtClean="0"/>
              <a:t>23.04.2020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20F8B799-7B4C-488A-8A07-875E18296C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35234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D7DA73-4FBE-462A-B068-CF82D1BF0D1F}" type="datetimeFigureOut">
              <a:rPr lang="ru-RU" smtClean="0"/>
              <a:t>23.04.2020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20F8B799-7B4C-488A-8A07-875E18296C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02014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D7DA73-4FBE-462A-B068-CF82D1BF0D1F}" type="datetimeFigureOut">
              <a:rPr lang="ru-RU" smtClean="0"/>
              <a:t>23.04.2020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20F8B799-7B4C-488A-8A07-875E18296C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76211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D7DA73-4FBE-462A-B068-CF82D1BF0D1F}" type="datetimeFigureOut">
              <a:rPr lang="ru-RU" smtClean="0"/>
              <a:t>23.04.2020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F8B799-7B4C-488A-8A07-875E18296C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60449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D7DA73-4FBE-462A-B068-CF82D1BF0D1F}" type="datetimeFigureOut">
              <a:rPr lang="ru-RU" smtClean="0"/>
              <a:t>23.04.2020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F8B799-7B4C-488A-8A07-875E18296C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90868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D7DA73-4FBE-462A-B068-CF82D1BF0D1F}" type="datetimeFigureOut">
              <a:rPr lang="ru-RU" smtClean="0"/>
              <a:t>23.04.2020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F8B799-7B4C-488A-8A07-875E18296C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61628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D7DA73-4FBE-462A-B068-CF82D1BF0D1F}" type="datetimeFigureOut">
              <a:rPr lang="ru-RU" smtClean="0"/>
              <a:t>23.04.2020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20F8B799-7B4C-488A-8A07-875E18296C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50765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157"/>
            <a:ext cx="2356674" cy="6853096"/>
            <a:chOff x="6627813" y="195610"/>
            <a:chExt cx="1952625" cy="5678141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5610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D7DA73-4FBE-462A-B068-CF82D1BF0D1F}" type="datetimeFigureOut">
              <a:rPr lang="ru-RU" smtClean="0"/>
              <a:t>23.04.2020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20F8B799-7B4C-488A-8A07-875E18296C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89435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  <p:sldLayoutId id="2147483701" r:id="rId12"/>
    <p:sldLayoutId id="2147483702" r:id="rId13"/>
    <p:sldLayoutId id="2147483703" r:id="rId14"/>
    <p:sldLayoutId id="2147483704" r:id="rId15"/>
    <p:sldLayoutId id="2147483705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2">
              <a:lumMod val="7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microsoft.com/office/2007/relationships/media" Target="../media/media2.m4a"/><Relationship Id="rId7" Type="http://schemas.openxmlformats.org/officeDocument/2006/relationships/image" Target="../media/image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2.m4a"/><Relationship Id="rId9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1.png"/><Relationship Id="rId5" Type="http://schemas.openxmlformats.org/officeDocument/2006/relationships/hyperlink" Target="https://libcat.ru/knigi/nauka-i-obrazovanie/tehnicheskie-nauki/348610-grigorij-medvedev-yadernyj-zagar.html" TargetMode="Externa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1.png"/><Relationship Id="rId5" Type="http://schemas.openxmlformats.org/officeDocument/2006/relationships/hyperlink" Target="https://iknigi.net/avtor-boris-sopelnyak/186500-sarkofag-chernobylskiy-razlom-boris-sopelnyak/read/page-1.html" TargetMode="External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1.png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1.png"/><Relationship Id="rId5" Type="http://schemas.openxmlformats.org/officeDocument/2006/relationships/hyperlink" Target="https://www.litmir.me/br/?b=234953&amp;p=2" TargetMode="External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1.png"/><Relationship Id="rId5" Type="http://schemas.openxmlformats.org/officeDocument/2006/relationships/hyperlink" Target="https://www.litmir.me/br/?b=536609&amp;p=1" TargetMode="External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1.png"/><Relationship Id="rId5" Type="http://schemas.openxmlformats.org/officeDocument/2006/relationships/hyperlink" Target="https://www.litmir.me/br/?b=7656" TargetMode="External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1.png"/><Relationship Id="rId5" Type="http://schemas.openxmlformats.org/officeDocument/2006/relationships/hyperlink" Target="https://reading-books.me/fantastic-fentezi/boevaya/page,2,4952-zakon-vyzhivshih.html" TargetMode="External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1.png"/><Relationship Id="rId5" Type="http://schemas.openxmlformats.org/officeDocument/2006/relationships/hyperlink" Target="https://www.litmir.me/br/?b=97878&amp;p=1" TargetMode="External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1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9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.png"/><Relationship Id="rId5" Type="http://schemas.openxmlformats.org/officeDocument/2006/relationships/hyperlink" Target="http://elib.biblioatom.ru/text/illesh_reportazh-iz-chernobylya_1988/go,6/" TargetMode="Externa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1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1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1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1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1.png"/><Relationship Id="rId5" Type="http://schemas.openxmlformats.org/officeDocument/2006/relationships/hyperlink" Target="https://www.litmir.me/br/?b=139550&amp;p=1" TargetMode="Externa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Музыка в презентацию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89237" y="5264230"/>
            <a:ext cx="609600" cy="6096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31470" y="308610"/>
            <a:ext cx="116700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МБУ «ЦБС Верхнеуслонского муниципального района»</a:t>
            </a:r>
          </a:p>
          <a:p>
            <a:pPr algn="ctr"/>
            <a:r>
              <a:rPr lang="ru-RU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Центральная районная библиотека</a:t>
            </a:r>
            <a:endParaRPr lang="ru-RU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68630" y="1954531"/>
            <a:ext cx="116243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Виртуальная тематическая выставка посвящённая аварии на Чернобыльской АЭС</a:t>
            </a:r>
          </a:p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(26 апреля 1986года)</a:t>
            </a: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2591153"/>
            <a:ext cx="117500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«ЗЕМЛЯ, СТАВШАЯ ЗОНОЙ»</a:t>
            </a:r>
            <a:endParaRPr lang="ru-RU" sz="4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20852" y="3692572"/>
            <a:ext cx="3672088" cy="23776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 descr="https://www.dsnews.ua/static/img/e/4/e45d5fe9db0617dfad2f9d302bdc881f_771x517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2915" y="3762074"/>
            <a:ext cx="3338527" cy="22386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98886" y="4426030"/>
            <a:ext cx="3494522" cy="2286000"/>
          </a:xfrm>
          <a:prstGeom prst="rect">
            <a:avLst/>
          </a:prstGeom>
        </p:spPr>
      </p:pic>
      <p:pic>
        <p:nvPicPr>
          <p:cNvPr id="9" name="Звук 8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22996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499"/>
    </mc:Choice>
    <mc:Fallback>
      <p:transition spd="slow" advTm="54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>
                <p:cTn id="1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9" objId="7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739081" y="253495"/>
            <a:ext cx="8292975" cy="4985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6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Медведев, Григорий </a:t>
            </a:r>
            <a:r>
              <a:rPr lang="ru-RU" sz="16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Устинович. Ядерный </a:t>
            </a:r>
            <a:r>
              <a:rPr lang="ru-RU" sz="16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загар [Текст</a:t>
            </a:r>
            <a:r>
              <a:rPr lang="ru-RU" sz="16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]</a:t>
            </a:r>
          </a:p>
          <a:p>
            <a:pPr algn="r"/>
            <a:r>
              <a:rPr lang="ru-RU" sz="16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 Г. У. Медведев. - Москва : Книжная палата, 1990. - 413, [2] с. </a:t>
            </a:r>
            <a:endParaRPr lang="ru-RU" sz="1600" b="1" dirty="0" smtClean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endParaRPr lang="ru-RU" sz="1600" b="1" dirty="0" smtClean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Книга Медведева 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состав которой входят три повести: «Ядерный загар», «Энергоблок» и «Чернобыльская тетрадь». Это своеобразные повести-расследования. Автор рассказывает в деталях подробности первых часов после взрыва. Писатель в прошлом специалист-атомщик, и когда-то работал на станции. Он лично был знаком со всеми участниками событий того дня. Сразу после взрыва он был отправлен в Чернобыль, и по свежим следам имел возможность наблюдать за происходящим.</a:t>
            </a:r>
          </a:p>
          <a:p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Медведев 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описывает много технических подробностей, раскрывает тайны бюрократизма и научно-конструктивных просчетах. Писатель раскрывает подробности драмы, вот что он пишет: “Боль, угрызения совести, испытанные мною, когда я узнал о чернобыльском взрыве, были особенными. Ведь я в течение 10 лет до Чернобыля писал повести и рассказы на атомную тему, пытаясь предостеречь людей. Теперь я обязан был написать о Чернобыле наиболее правдиво, опираясь на свой опыт атомного энергетика и литератора”…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5776" y="290596"/>
            <a:ext cx="3185074" cy="5130321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079108" y="6003500"/>
            <a:ext cx="1133319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5"/>
              </a:rPr>
              <a:t>https://</a:t>
            </a:r>
            <a:r>
              <a:rPr lang="en-US" dirty="0" smtClean="0">
                <a:hlinkClick r:id="rId5"/>
              </a:rPr>
              <a:t>libcat.ru/knigi/nauka-i-obrazovanie/tehnicheskie-nauki/348610-grigorij-medvedev-yadernyj-zagar.html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3530850" y="5420917"/>
            <a:ext cx="85012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Ссылка на электронное издание:</a:t>
            </a:r>
          </a:p>
        </p:txBody>
      </p:sp>
      <p:pic>
        <p:nvPicPr>
          <p:cNvPr id="5" name="Звук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29039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184"/>
    </mc:Choice>
    <mc:Fallback>
      <p:transition spd="slow" advTm="51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3218" y="217007"/>
            <a:ext cx="3228657" cy="5172309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085976" y="5815310"/>
            <a:ext cx="1129664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5"/>
              </a:rPr>
              <a:t>https://</a:t>
            </a:r>
            <a:r>
              <a:rPr lang="en-US" dirty="0" smtClean="0">
                <a:hlinkClick r:id="rId5"/>
              </a:rPr>
              <a:t>iknigi.net/avtor-boris-sopelnyak/186500-sarkofag-chernobylskiy-razlom-boris-sopelnyak/read/page-1.html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3790950" y="704850"/>
            <a:ext cx="8191500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6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Сопельняк, Борис </a:t>
            </a:r>
            <a:r>
              <a:rPr lang="ru-RU" sz="16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Николаевич. Чернобыльский </a:t>
            </a:r>
            <a:r>
              <a:rPr lang="ru-RU" sz="16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разлом [Текст] / Борис Сопельняк. - Москва : Вече, cop. 2016. - 285, [2] с.; 21 см. - (Секретный фарватер).</a:t>
            </a:r>
            <a:endParaRPr lang="ru-RU" sz="1600" b="1" dirty="0" smtClean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b="1" dirty="0" smtClean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Этих </a:t>
            </a: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людей редко кто знает в лицо. Но о них вспоминают всегда, едва где-нибудь случается страшная беда - пожар. И неважно, горит ли это жилой дом, заводской цех, атомная станция или бескрайняя тайга. 26 апреля 1986 года на Чернобыльской АЭС взорвался энергоблок и начался сильный пожар. Об этой трагедии написано очень много, но только не о людях, первыми принявших на себя удар стихии. О том, что сумели сделать эти безвестные герои, рассказывает повесть "Чернобыльский разлом</a:t>
            </a: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".</a:t>
            </a:r>
            <a:endParaRPr lang="ru-RU" sz="20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790950" y="5029200"/>
            <a:ext cx="81152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Ссылка на электронное издание:</a:t>
            </a:r>
          </a:p>
        </p:txBody>
      </p:sp>
      <p:pic>
        <p:nvPicPr>
          <p:cNvPr id="5" name="Звук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20891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544"/>
    </mc:Choice>
    <mc:Fallback>
      <p:transition spd="slow" advTm="55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/>
          <a:srcRect t="28383"/>
          <a:stretch/>
        </p:blipFill>
        <p:spPr>
          <a:xfrm>
            <a:off x="230190" y="633742"/>
            <a:ext cx="11886119" cy="5595042"/>
          </a:xfrm>
          <a:prstGeom prst="rect">
            <a:avLst/>
          </a:prstGeom>
        </p:spPr>
      </p:pic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79814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36"/>
    </mc:Choice>
    <mc:Fallback>
      <p:transition spd="slow" advTm="37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/>
          <a:srcRect l="5710" t="5941" r="59736" b="20462"/>
          <a:stretch/>
        </p:blipFill>
        <p:spPr>
          <a:xfrm>
            <a:off x="325925" y="181069"/>
            <a:ext cx="3159660" cy="5047307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4857393" y="5863709"/>
            <a:ext cx="48654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accent2">
                    <a:lumMod val="50000"/>
                  </a:schemeClr>
                </a:solidFill>
                <a:hlinkClick r:id="rId5"/>
              </a:rPr>
              <a:t>https://www.litmir.me/br/?</a:t>
            </a:r>
            <a:r>
              <a:rPr lang="en-US" dirty="0" smtClean="0">
                <a:solidFill>
                  <a:schemeClr val="accent2">
                    <a:lumMod val="50000"/>
                  </a:schemeClr>
                </a:solidFill>
                <a:hlinkClick r:id="rId5"/>
              </a:rPr>
              <a:t>b=234953&amp;p=2</a:t>
            </a:r>
            <a:r>
              <a:rPr lang="ru-RU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endParaRPr lang="ru-RU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705225" y="319453"/>
            <a:ext cx="836295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400" b="1" dirty="0" smtClean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sz="16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Мирный, </a:t>
            </a:r>
            <a:r>
              <a:rPr lang="ru-RU" sz="16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Сергей Живая </a:t>
            </a:r>
            <a:r>
              <a:rPr lang="ru-RU" sz="16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сила. Дневник ликвидатора [Текст] : [роман] / С. Мирный. - Москва : Эксмо, 2010. - 347, [2] с. - (Чернобыль. Реальный мир). - Библиогр. в </a:t>
            </a:r>
            <a:r>
              <a:rPr lang="ru-RU" sz="16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подстроч. примеч</a:t>
            </a:r>
            <a:r>
              <a:rPr lang="ru-RU" sz="16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- На 4-й с. обл. авт.: С. Мирный, писатель, </a:t>
            </a:r>
            <a:r>
              <a:rPr lang="ru-RU" sz="16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сценарист, ученый-эксперт по экол. </a:t>
            </a:r>
          </a:p>
          <a:p>
            <a:pPr algn="r"/>
            <a:r>
              <a:rPr lang="ru-RU" sz="16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катастрофам </a:t>
            </a:r>
            <a:r>
              <a:rPr lang="ru-RU" sz="16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Чернобылю. - На обл. авт. не указан</a:t>
            </a:r>
          </a:p>
          <a:p>
            <a:endParaRPr lang="ru-RU" sz="2400" b="1" dirty="0" smtClean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Эта </a:t>
            </a: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книга о победителях Чернобыля. О радиационных разведчиках, их комических и драматических приключениях в зоне вокруг взорвавшегося чернобыльского реактора в 1986 году. Герои романа и Чернобыля выходят из этих испытаний с юмором, достоинством и новым знанием - взвешенным и неожиданно оптимистичным</a:t>
            </a: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4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705225" y="5086350"/>
            <a:ext cx="82677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Ссылка на электронное издание:</a:t>
            </a:r>
          </a:p>
        </p:txBody>
      </p:sp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6848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392"/>
    </mc:Choice>
    <mc:Fallback>
      <p:transition spd="slow" advTm="53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3046" y="272959"/>
            <a:ext cx="3237257" cy="5035732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6181368" y="5987534"/>
            <a:ext cx="48654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5"/>
              </a:rPr>
              <a:t>https://www.litmir.me/br/?</a:t>
            </a:r>
            <a:r>
              <a:rPr lang="en-US" dirty="0" smtClean="0">
                <a:hlinkClick r:id="rId5"/>
              </a:rPr>
              <a:t>b=536609&amp;p=1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3876676" y="438150"/>
            <a:ext cx="7924800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6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Паскевич, </a:t>
            </a:r>
            <a:r>
              <a:rPr lang="ru-RU" sz="16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Сергей. Чернобыль</a:t>
            </a:r>
            <a:r>
              <a:rPr lang="ru-RU" sz="16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Реальный мир [Текст] / Сергей Паскевич, Денис Вишневский. - Москва : Эксмо, 2011. - 221, [1] с. : ил., карт.;</a:t>
            </a:r>
            <a:endParaRPr lang="ru-RU" sz="1600" b="1" dirty="0" smtClean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Самая </a:t>
            </a: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правдивая и при этом самая необычная книга о чернобыльской зоне. Реальный мир без прикрас сенсационно интереснее придуманного. Авторы, постоянно живущие в Чернобыле и изучающие природу происходящих в нём явлений, раскрывают перед нами грани аномальной зоны с совершенно нового угла. Кто и как там живёт, что растёт и как гибнет, зачем приезжают сталкеры и почему их делят на игроманов и добытчиков. Непридуманные истории закрытой зоны, прогулки по реальным локациям игры «STALKER», настоящие LOST PLACES и подробности аварии от самых авторитетных современных авторов на чернобыльскую тематику. Это настоящий реальный мир самой игровой зоны в России</a:t>
            </a: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ru-RU" sz="20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952875" y="5321111"/>
            <a:ext cx="81057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Ссылка на электронное издание:</a:t>
            </a:r>
          </a:p>
        </p:txBody>
      </p:sp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78699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736"/>
    </mc:Choice>
    <mc:Fallback>
      <p:transition spd="slow" advTm="47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9693" y="134620"/>
            <a:ext cx="3664014" cy="586486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219572" y="297061"/>
            <a:ext cx="7896225" cy="5539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r>
              <a:rPr lang="ru-RU" sz="16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Тени Чернобыля [Текст] : [фантастические произведения : сборник]. - Москва : Эксмо, 2008. - 441, [2] с. - (S.T.A.L.K.E.R.). - Содерж.: Клык : повесть / Ежи Тумановский. Первый : рассказ / Дмитрий Калинин. Трудная мишень для ефрейтора Кердыбаева : рассказ / [SW] Mad_dog. Оборотень : рассказ / Critic. Две улыбки для контролера : рассказ / Роман Куликов. Колодец : рассказ / [SW] Mad_dog. Байки из склепа : рассказ / Юрий Круглов. Два дня : рассказ / Gall. Мать : рассказ / Юрий Круглов. День без фантазий : рассказ / Rad-X. </a:t>
            </a:r>
            <a:endParaRPr lang="ru-RU" sz="1600" b="1" dirty="0" smtClean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Ад </a:t>
            </a: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раскрылся внезапно. В начале XXI века после нового мощного взрыва на ЧАЭС окружающая ее территория стала враждебной человеку Зоной, наполненной хищными мутантами и смертельно опасными ловушками. Однако местные физические аномалии порождают артефакты – невероятно ценные предметы, за которые мировые научные центры готовы платить целое состояние. Самые рисковые и бесстрашные авантюристы, которых называют сталкерами, отправляются в Зону за богатством. Но здесь царит закон джунглей, и выживают немногие… </a:t>
            </a:r>
          </a:p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003707" y="6180455"/>
            <a:ext cx="800731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5"/>
              </a:rPr>
              <a:t>https://www.litmir.me/br/?</a:t>
            </a:r>
            <a:r>
              <a:rPr lang="en-US" dirty="0" smtClean="0">
                <a:hlinkClick r:id="rId5"/>
              </a:rPr>
              <a:t>b=7656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4291009" y="5599370"/>
            <a:ext cx="77533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Ссылка на электронное издание:</a:t>
            </a:r>
          </a:p>
        </p:txBody>
      </p:sp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38643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912"/>
    </mc:Choice>
    <mc:Fallback>
      <p:transition spd="slow" advTm="49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7803" y="333375"/>
            <a:ext cx="3137714" cy="4800837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523152" y="6201460"/>
            <a:ext cx="1027832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5"/>
              </a:rPr>
              <a:t>https://</a:t>
            </a:r>
            <a:r>
              <a:rPr lang="en-US" dirty="0" smtClean="0">
                <a:hlinkClick r:id="rId5"/>
              </a:rPr>
              <a:t>reading-books.me/fantastic-fentezi/boevaya/page,2,4952-zakon-vyzhivshih.html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3571875" y="444698"/>
            <a:ext cx="8429625" cy="520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sz="16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Силлов, Дмитрий </a:t>
            </a:r>
            <a:r>
              <a:rPr lang="ru-RU" sz="16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Олегович Закон выживших[Текст</a:t>
            </a:r>
            <a:r>
              <a:rPr lang="ru-RU" sz="16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] : [фантастический </a:t>
            </a:r>
            <a:r>
              <a:rPr lang="ru-RU" sz="16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роман] / Дмитрий </a:t>
            </a:r>
            <a:r>
              <a:rPr lang="ru-RU" sz="16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Силлов. - Москва : АСТ : Жанровая литература, </a:t>
            </a:r>
            <a:r>
              <a:rPr lang="ru-RU" sz="16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2019. </a:t>
            </a:r>
            <a:r>
              <a:rPr lang="ru-RU" sz="16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- 318, [1] с. </a:t>
            </a:r>
            <a:r>
              <a:rPr lang="ru-RU" sz="16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-(</a:t>
            </a:r>
            <a:r>
              <a:rPr lang="ru-RU" sz="16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Сталкер). </a:t>
            </a:r>
          </a:p>
          <a:p>
            <a:pPr algn="r"/>
            <a:endParaRPr lang="ru-RU" sz="16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После </a:t>
            </a: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ужасной аварии на Чернобыльской АЭС Зону радиоактивного заражения обнесли кордоном. Проход за колючую проволоку правительство запретило под страхом смерти, ибо там начали происходить страшные и необъяснимые события, о которых населению планеты лучше не знать. В прессе были обнародованы факты: все, кто работал на Четвертом энергоблоке, погибли, радиационный фон в Зоне до сих пор крайне высок, ее территория кишит мутантами и аномалиями, поэтому людям на мертвой земле делать нечего.</a:t>
            </a:r>
          </a:p>
          <a:p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 однажды из Зоны к кордону выходит человек, который говорит, что там, на зараженной земле, остались выжившие, которых еще можно спасти. Правительство срочно формирует группу ученых-спасателей. И единственный, кто сможет провести их к центру Зоны, это </a:t>
            </a:r>
            <a:r>
              <a:rPr lang="ru-RU" sz="2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сталкер</a:t>
            </a: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который чудом сумел остаться в живых после той страшной аварии.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415517" y="5801350"/>
            <a:ext cx="81668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Ссылка на электронное издание:</a:t>
            </a:r>
          </a:p>
        </p:txBody>
      </p:sp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2756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168"/>
    </mc:Choice>
    <mc:Fallback>
      <p:transition spd="slow" advTm="51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/>
          <a:srcRect l="52568" t="4827" r="6683"/>
          <a:stretch/>
        </p:blipFill>
        <p:spPr>
          <a:xfrm>
            <a:off x="394956" y="183243"/>
            <a:ext cx="3234069" cy="4993875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876549" y="6169862"/>
            <a:ext cx="91535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5"/>
              </a:rPr>
              <a:t>https://www.litmir.me/br/?</a:t>
            </a:r>
            <a:r>
              <a:rPr lang="en-US" dirty="0" smtClean="0">
                <a:hlinkClick r:id="rId5"/>
              </a:rPr>
              <a:t>b=97878&amp;p=1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3819524" y="-18333"/>
            <a:ext cx="8210549" cy="60324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       </a:t>
            </a:r>
          </a:p>
          <a:p>
            <a:pPr algn="r"/>
            <a:r>
              <a:rPr lang="ru-RU" sz="16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Ливадный</a:t>
            </a:r>
            <a:r>
              <a:rPr lang="ru-RU" sz="16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Андрей Львович (писатель-фантаст ; 1969- </a:t>
            </a:r>
            <a:r>
              <a:rPr lang="ru-RU" sz="16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).Контрольный </a:t>
            </a:r>
            <a:r>
              <a:rPr lang="ru-RU" sz="16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выброс : [текст] : [фантастический роман] / Андрей </a:t>
            </a:r>
            <a:r>
              <a:rPr lang="ru-RU" sz="16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Ливадный</a:t>
            </a:r>
            <a:r>
              <a:rPr lang="ru-RU" sz="16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- Москва : Эксмо, 2009. - 377, [2] с. - (S.T.A.L.K.E.R. / </a:t>
            </a:r>
            <a:r>
              <a:rPr lang="ru-RU" sz="16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оформ</a:t>
            </a:r>
            <a:r>
              <a:rPr lang="ru-RU" sz="16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сер. А. Матвеева). </a:t>
            </a:r>
          </a:p>
          <a:p>
            <a:endParaRPr lang="ru-RU" sz="2000" b="1" dirty="0" smtClean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</a:rPr>
              <a:t>          Если </a:t>
            </a: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</a:rPr>
              <a:t>ты один раз попал в Зону Отчуждения, она не отпустит тебя уже никогда. Вот и бывший </a:t>
            </a:r>
            <a:r>
              <a:rPr lang="ru-RU" sz="2000" b="1" dirty="0" err="1">
                <a:solidFill>
                  <a:schemeClr val="accent2">
                    <a:lumMod val="50000"/>
                  </a:schemeClr>
                </a:solidFill>
              </a:rPr>
              <a:t>сталкер</a:t>
            </a: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</a:rPr>
              <a:t> Штопор, давно покинувший окрестности Чернобыля, решает вернуться, чтобы забрать из тайника на Кордоне оставленный когда-то хабар.</a:t>
            </a:r>
          </a:p>
          <a:p>
            <a:r>
              <a:rPr lang="ru-RU" sz="2000" b="1" dirty="0">
                <a:solidFill>
                  <a:schemeClr val="accent2">
                    <a:lumMod val="50000"/>
                  </a:schemeClr>
                </a:solidFill>
              </a:rPr>
              <a:t>Многое изменилось в Зоне за время его отсутствия, поэтому Штопор нанимает в проводники двух опытных </a:t>
            </a:r>
            <a:r>
              <a:rPr lang="ru-RU" sz="2000" b="1" dirty="0" err="1">
                <a:solidFill>
                  <a:schemeClr val="accent2">
                    <a:lumMod val="50000"/>
                  </a:schemeClr>
                </a:solidFill>
              </a:rPr>
              <a:t>сталкеров</a:t>
            </a: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</a:rPr>
              <a:t> - Инока и Гурона. Они еще не знают, что подписались на смертельно опасное предприятие, в котором противостоять им будут спецслужбы, военные и лагерная </a:t>
            </a:r>
            <a:r>
              <a:rPr lang="ru-RU" sz="2000" b="1" dirty="0" err="1">
                <a:solidFill>
                  <a:schemeClr val="accent2">
                    <a:lumMod val="50000"/>
                  </a:schemeClr>
                </a:solidFill>
              </a:rPr>
              <a:t>сталкерская</a:t>
            </a: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</a:rPr>
              <a:t> группировка "Монолит".</a:t>
            </a:r>
          </a:p>
          <a:p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</a:rPr>
              <a:t>         У </a:t>
            </a: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</a:rPr>
              <a:t>самого Штопора имеется тяжелая и мрачная тайна, которая опаснее, чем все мутанты и коварные ловушки Зоны...</a:t>
            </a:r>
          </a:p>
          <a:p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</a:rPr>
              <a:t>  </a:t>
            </a:r>
            <a:endParaRPr lang="ru-RU" sz="20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924300" y="5613978"/>
            <a:ext cx="81057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Ссылка на электронное издание:</a:t>
            </a:r>
          </a:p>
        </p:txBody>
      </p:sp>
      <p:pic>
        <p:nvPicPr>
          <p:cNvPr id="6" name="Звук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04381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144"/>
    </mc:Choice>
    <mc:Fallback>
      <p:transition spd="slow" advTm="61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74134" y="0"/>
            <a:ext cx="11611540" cy="71711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	</a:t>
            </a:r>
            <a:r>
              <a:rPr lang="ru-RU" sz="4000" b="1" i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Список использованной литературы</a:t>
            </a:r>
          </a:p>
          <a:p>
            <a:r>
              <a:rPr lang="ru-RU" sz="1600" b="1" i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Возняк</a:t>
            </a:r>
            <a:r>
              <a:rPr lang="ru-RU" sz="1600" b="1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В. Я. Чернобыль: события и уроки : вопросы и ответы / В.Я. Возняк, А.П. Коваленко, С.Н. Троицкий ; под общ. ред. Е. И. Игнатенко. - Москва: Политиздат, 1989. - 278 с.: ил. </a:t>
            </a:r>
            <a:endParaRPr lang="ru-RU" sz="1600" b="1" i="1" dirty="0" smtClean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b="1" i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Иллеш</a:t>
            </a:r>
            <a:r>
              <a:rPr lang="ru-RU" sz="1600" b="1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А. В. Репортаж из Чернобыля: записки очевидцев, коммент., размышления / А. В. Иллеш, А. Е. Пральников. – 2-е изд., испр. и доп. – Москва: Мысль, 1988. – 169 с</a:t>
            </a:r>
            <a:r>
              <a:rPr lang="ru-RU" sz="1600" b="1" i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1600" b="1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Медведев, Григорий Устинович. Ядерный загар [Текст]</a:t>
            </a:r>
          </a:p>
          <a:p>
            <a:r>
              <a:rPr lang="ru-RU" sz="1600" b="1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/ Г. У. Медведев. - Москва : Книжная палата, 1990. - 413, [2] с. </a:t>
            </a:r>
          </a:p>
          <a:p>
            <a:r>
              <a:rPr lang="ru-RU" sz="1600" b="1" i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4.Одинец</a:t>
            </a:r>
            <a:r>
              <a:rPr lang="ru-RU" sz="1600" b="1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М.С. Чернобыль: дни испытаний / М.С.</a:t>
            </a:r>
          </a:p>
          <a:p>
            <a:r>
              <a:rPr lang="ru-RU" sz="1600" b="1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Одинец. - Москва: Юридическая литература, 1988. - 144 с</a:t>
            </a:r>
            <a:r>
              <a:rPr lang="ru-RU" sz="1600" b="1" i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1600" b="1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Сопельняк, Борис Николаевич. Чернобыльский разлом [Текст] / Борис Сопельняк. - Москва : Вече, cop. 2016. - 285, [2] с.; 21 см. - (Секретный фарватер).</a:t>
            </a:r>
          </a:p>
          <a:p>
            <a:r>
              <a:rPr lang="ru-RU" sz="1600" b="1" i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6.Фантом</a:t>
            </a:r>
            <a:r>
              <a:rPr lang="ru-RU" sz="1600" b="1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сб. документ. и художественных </a:t>
            </a:r>
            <a:r>
              <a:rPr lang="ru-RU" sz="1600" b="1" i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произведений </a:t>
            </a:r>
            <a:r>
              <a:rPr lang="ru-RU" sz="1600" b="1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трагических событиях на Чернобыльской АЭС</a:t>
            </a:r>
          </a:p>
          <a:p>
            <a:r>
              <a:rPr lang="ru-RU" sz="1600" b="1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– Москва: Мол. гвардия, 1989. – 239 с.: ил.</a:t>
            </a:r>
          </a:p>
          <a:p>
            <a:r>
              <a:rPr lang="ru-RU" sz="1600" b="1" i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.Чернобыльский </a:t>
            </a:r>
            <a:r>
              <a:rPr lang="ru-RU" sz="1600" b="1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репортаж : фотоальбом / худож.-сост. </a:t>
            </a:r>
            <a:r>
              <a:rPr lang="ru-RU" sz="1600" b="1" i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r>
              <a:rPr lang="ru-RU" sz="1600" b="1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Д. Еремченко, Ю. Г. Новиков ; текст и коммент. </a:t>
            </a:r>
            <a:r>
              <a:rPr lang="ru-RU" sz="1600" b="1" i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 фотогр. А. Покровского. - Москва: Планета, 1988. - 154 с. </a:t>
            </a:r>
            <a:endParaRPr lang="ru-RU" sz="1600" b="1" i="1" dirty="0" smtClean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600" b="1" i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i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Интернет ресурсы</a:t>
            </a:r>
          </a:p>
          <a:p>
            <a:endParaRPr lang="ru-RU" sz="2000" b="1" i="1" dirty="0" smtClean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b="1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https://reading-books.me/fantastic-fentezi/boevaya/page,2,4952-zakon-vyzhivshih.html </a:t>
            </a:r>
            <a:endParaRPr lang="ru-RU" sz="2000" b="1" i="1" dirty="0" smtClean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b="1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https://www.litmir.me/br/?b=97878&amp;p=1 </a:t>
            </a:r>
            <a:r>
              <a:rPr lang="ru-RU" sz="2000" b="1" i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r>
              <a:rPr lang="en-US" sz="2000" b="1" i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</a:t>
            </a:r>
            <a:r>
              <a:rPr lang="en-US" sz="2000" b="1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://www.litmir.me/br/?b=7656 </a:t>
            </a:r>
          </a:p>
          <a:p>
            <a:r>
              <a:rPr lang="en-US" sz="2000" b="1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https://www.litmir.me/br/?b=234953&amp;p=2 </a:t>
            </a:r>
            <a:r>
              <a:rPr lang="ru-RU" sz="2000" b="1" i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r>
              <a:rPr lang="en-US" sz="2000" b="1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https://zvukipro.com/music/1163-fonovaja-muzyka-dlja-prezentacij-bez-avtorskih-prav.html</a:t>
            </a:r>
          </a:p>
          <a:p>
            <a:r>
              <a:rPr lang="ru-RU" sz="2000" b="1" i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</a:t>
            </a:r>
          </a:p>
          <a:p>
            <a:r>
              <a:rPr lang="ru-RU" sz="2000" b="1" i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i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Выставку </a:t>
            </a:r>
            <a:r>
              <a:rPr lang="ru-RU" sz="2000" b="1" i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подготовила ведущий библиотекарь Плохова Т.А.</a:t>
            </a:r>
            <a:endParaRPr lang="en-US" sz="2000" b="1" i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b="1" i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4436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742"/>
    </mc:Choice>
    <mc:Fallback>
      <p:transition spd="slow" advTm="87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08610" y="182880"/>
            <a:ext cx="11692890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26 апреля – День памяти погибших в радиационных авариях и катастрофах. В этом году исполняется 34 года с момента Чернобыльской катастрофы – крупнейшей за всю историю ядерной энергетики в мире.</a:t>
            </a:r>
          </a:p>
          <a:p>
            <a:r>
              <a:rPr lang="ru-RU" sz="2400" b="1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Выросло уже целое поколение, не заставшее эту ужасную трагедию, но в этот день мы традиционно вспоминаем о Чернобыле. Ведь только помня ошибки прошлого можно надеяться не повторить их в будущем.</a:t>
            </a:r>
          </a:p>
          <a:p>
            <a:r>
              <a:rPr lang="ru-RU" sz="2400" b="1" i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26 апреля 1986 году на Чернобыльском реакторе №4 прогремел взрыв, и несколько сотен работников и пожарных пытались потушить пожар, горевший 10 дней. Мир окутало облако радиации. Тогда погибли около 50 сотрудников станции и пострадали сотни спасателей. Определить масштабы катастрофы и ее влияния на здоровье людей до сих пор трудно – только от рака, резвившегося в результате       </a:t>
            </a:r>
          </a:p>
          <a:p>
            <a:r>
              <a:rPr lang="ru-RU" sz="2400" b="1" i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полученной дозы радиации, умерли от 4 до 200 тысяч человек</a:t>
            </a:r>
            <a:endParaRPr lang="ru-RU" sz="2400" b="1" i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i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Припять и окружающие  районы еще несколько </a:t>
            </a:r>
          </a:p>
          <a:p>
            <a:r>
              <a:rPr lang="ru-RU" sz="2400" b="1" i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столетий   будут небезопасными для</a:t>
            </a:r>
          </a:p>
          <a:p>
            <a:r>
              <a:rPr lang="ru-RU" sz="2400" b="1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проживания людей</a:t>
            </a:r>
          </a:p>
          <a:p>
            <a:endParaRPr lang="ru-RU" sz="2400" b="1" i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29625" y="4526280"/>
            <a:ext cx="3857625" cy="242316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Звук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7339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490"/>
    </mc:Choice>
    <mc:Fallback>
      <p:transition spd="slow" advTm="54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16233" y="196120"/>
            <a:ext cx="1157859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Чернобыль –это  трагедия ,подвиг, предупреждение…</a:t>
            </a:r>
          </a:p>
          <a:p>
            <a:pPr algn="ctr"/>
            <a:r>
              <a:rPr lang="ru-RU" sz="3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28650" y="1121545"/>
            <a:ext cx="7280910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Жизнь- беззащитна</a:t>
            </a:r>
          </a:p>
          <a:p>
            <a:r>
              <a:rPr lang="ru-RU" sz="28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любовь нежна</a:t>
            </a:r>
          </a:p>
          <a:p>
            <a:r>
              <a:rPr lang="ru-RU" sz="28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разум Землю</a:t>
            </a:r>
          </a:p>
          <a:p>
            <a:r>
              <a:rPr lang="ru-RU" sz="28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Облегает данью.</a:t>
            </a:r>
          </a:p>
          <a:p>
            <a:r>
              <a:rPr lang="ru-RU" sz="28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точная ответственность</a:t>
            </a:r>
          </a:p>
          <a:p>
            <a:r>
              <a:rPr lang="ru-RU" sz="28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Великому познанью.</a:t>
            </a:r>
          </a:p>
          <a:p>
            <a:r>
              <a:rPr lang="ru-RU" sz="2000" b="1" i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М</a:t>
            </a:r>
            <a:r>
              <a:rPr lang="ru-RU" sz="20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Дудин</a:t>
            </a:r>
            <a:endParaRPr lang="ru-RU" sz="20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07487" y="4400549"/>
            <a:ext cx="3632346" cy="24227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/>
          <a:srcRect b="4010"/>
          <a:stretch/>
        </p:blipFill>
        <p:spPr>
          <a:xfrm>
            <a:off x="6515100" y="955077"/>
            <a:ext cx="5179037" cy="33183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55229" y="4400549"/>
            <a:ext cx="3374652" cy="25309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51888" y="4400548"/>
            <a:ext cx="3640202" cy="24227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Звук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0144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8"/>
    </mc:Choice>
    <mc:Fallback>
      <p:transition spd="slow" advTm="50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5163" y="113839"/>
            <a:ext cx="3719843" cy="520778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336610" y="651848"/>
            <a:ext cx="7306146" cy="47397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6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Иллеш, А. В. Репортаж из Чернобыля: записки очевидцев, коммент., размышления / А. В. Иллеш, А. Е. Пральников. – 2-е изд., испр. и доп. – Москва: Мысль, 1988. – 169 с.</a:t>
            </a:r>
          </a:p>
          <a:p>
            <a:pPr algn="r"/>
            <a:endParaRPr lang="ru-RU" sz="1600" b="1" dirty="0" smtClean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Книга </a:t>
            </a: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рассказывает об аварии на четвертом энергоблоке Чернобыльской АЭС в конце апреля 1986 г., о ликвидации ее последствий. Журналисты были в числе первых командированы газетой «Известия» и в течение полугода работали там. Их репортажи и стали основой настоящей книги. Чернобыльская авария – событие, взволновавшее всю планету. Поэтому в книге нашли свое отражение выводы советских и международных экспертов и организаций относительно случившегося, дальнейшего развития атомной энергетики, ее безопасности для жизни человека.</a:t>
            </a:r>
          </a:p>
          <a:p>
            <a:endParaRPr lang="ru-RU" sz="20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511929" y="5830928"/>
            <a:ext cx="1050202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5"/>
              </a:rPr>
              <a:t>http://elib.biblioatom.ru/text/illesh_reportazh-iz-chernobylya_1988/go,6</a:t>
            </a:r>
            <a:r>
              <a:rPr lang="en-US" dirty="0" smtClean="0">
                <a:hlinkClick r:id="rId5"/>
              </a:rPr>
              <a:t>/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2679827" y="5391607"/>
            <a:ext cx="86279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Ссылка на электронное издание: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Звук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68027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944"/>
    </mc:Choice>
    <mc:Fallback>
      <p:transition spd="slow" advTm="49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399984" y="244444"/>
            <a:ext cx="7550590" cy="66171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endParaRPr lang="ru-RU" sz="1600" b="1" dirty="0" smtClean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sz="16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Одинец</a:t>
            </a:r>
            <a:r>
              <a:rPr lang="ru-RU" sz="16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М.С. Чернобыль: дни испытаний / М.С</a:t>
            </a:r>
            <a:r>
              <a:rPr lang="ru-RU" sz="16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r"/>
            <a:r>
              <a:rPr lang="ru-RU" sz="16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Одинец. - Москва: Юридическая литература, 1988. - 144 с.</a:t>
            </a:r>
          </a:p>
          <a:p>
            <a:endParaRPr lang="ru-RU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</a:t>
            </a:r>
          </a:p>
          <a:p>
            <a:endParaRPr lang="ru-RU" sz="20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Чернобыль... Название этого маленького украинского городка мгновенно разнеслось по всему миру. Все честные люди планеты с горечью восприняли весть о беде, которая случилась здесь. Ее последствия могли быть еще больше, если бы не самоотверженность и героизм советских людей.</a:t>
            </a:r>
          </a:p>
          <a:p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основу книги положены очерки и репортажи корреспондента «Правды» с места событий — Чернобыльской АЭС. В них рассказывается о мужестве и героизме тех, кто принял на себя жар пламени и смертоносное дыхание реактора. При этом уделяется особое внимание пожарникам, работникам органов внутренних дел и других правоохранительных органов. Рассказывается об энергичных и согласованных действиях представителей советских и партийных органов по ликвидации последствий аварии, о помощи многих тысяч людей, участливо откликнувшихся на беду.</a:t>
            </a:r>
          </a:p>
          <a:p>
            <a:endParaRPr lang="ru-RU" sz="20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0102" y="244444"/>
            <a:ext cx="3638690" cy="5647634"/>
          </a:xfrm>
          <a:prstGeom prst="rect">
            <a:avLst/>
          </a:prstGeom>
        </p:spPr>
      </p:pic>
      <p:pic>
        <p:nvPicPr>
          <p:cNvPr id="5" name="Звук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73070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864"/>
    </mc:Choice>
    <mc:Fallback>
      <p:transition spd="slow" advTm="48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6965" y="187928"/>
            <a:ext cx="3768999" cy="535389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239491" y="298764"/>
            <a:ext cx="7792564" cy="62786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Чернобыльский </a:t>
            </a:r>
            <a:r>
              <a:rPr lang="ru-RU" sz="16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репортаж : фотоальбом / худож.-сост. </a:t>
            </a:r>
            <a:endParaRPr lang="ru-RU" sz="1600" b="1" dirty="0" smtClean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Н</a:t>
            </a:r>
            <a:r>
              <a:rPr lang="ru-RU" sz="16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Д. Еремченко, Ю. Г. Новиков ; текст и коммент. </a:t>
            </a:r>
            <a:endParaRPr lang="ru-RU" sz="1600" b="1" dirty="0" smtClean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к </a:t>
            </a:r>
            <a:r>
              <a:rPr lang="ru-RU" sz="16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фотогр. А. Покровского. - Москва: Планета, </a:t>
            </a:r>
            <a:r>
              <a:rPr lang="ru-RU" sz="16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1988</a:t>
            </a:r>
            <a:r>
              <a:rPr lang="ru-RU" sz="16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- 154 с. </a:t>
            </a:r>
          </a:p>
          <a:p>
            <a:pPr algn="ctr"/>
            <a:endParaRPr lang="ru-RU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b="1" dirty="0" smtClean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Книга- </a:t>
            </a: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альбом с уникальными фотографиями того времени о ЧЕРНОБЫЛЬСКОЙ трагедии. Описания что происходило в те страшные минуты. Фото- уникальные! Сняты на черно- белый фотоаппарат. Реалистические до жути!!! </a:t>
            </a:r>
            <a:endParaRPr lang="ru-RU" sz="2000" b="1" dirty="0" smtClean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Фотоснимки </a:t>
            </a: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фотокорреспондента Украинского отделения АПН Игоря Федоровича Костина, сделанные им в опасных условиях высокоактивных дозовых нагрузок, заслужили высшие профессиональные награды. На амстердамском конкурсе «Уорлд прессфото» — «Золотой глаз», золотую медаль конкурса «Интерпрессфото» в Багдаде, «Гран-при» на конкурсе в ГДР, главный приз Всесоюзной фотовыставки, посвященной 70-летнему юбилею Октября. Фотокорреспонденту ТАСС Валерию Александровичу Зуфарову чернобыльские фотографии также принесли высшую награду амстердамского конкурса «Уорлд прессфото» — «Золотой глаз».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666655" y="5017003"/>
            <a:ext cx="940655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6" name="Звук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27862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88"/>
    </mc:Choice>
    <mc:Fallback>
      <p:transition spd="slow" advTm="50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0572" y="233842"/>
            <a:ext cx="3423726" cy="527066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74058" y="841971"/>
            <a:ext cx="7604911" cy="4185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6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Возняк, В. Я. Чернобыль: события и уроки : вопросы и ответы / В.Я. Возняк, А.П. Коваленко, С.Н. Троицкий ; под общ. ред. Е. И. Игнатенко. - Москва: Политиздат, 1989. - 278 с.: ил.</a:t>
            </a:r>
          </a:p>
          <a:p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</a:p>
          <a:p>
            <a:endParaRPr lang="ru-RU" sz="20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В </a:t>
            </a: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справочнике дана информация по вопросам, связанным с аварией на Чернобыльской АЭС. </a:t>
            </a:r>
            <a:endParaRPr lang="ru-RU" sz="2000" b="1" dirty="0" smtClean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В </a:t>
            </a: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основу ответов положены выводы Правительственной комиссии, расследовавшей причины аварии и организующей работы по ликвидации ее последствий, а также доклад советской стороны на совещании экспертов МАГАТЭ. Издание иллюстрировано. Рассчитано на широкий круг читателей.</a:t>
            </a:r>
          </a:p>
        </p:txBody>
      </p:sp>
      <p:pic>
        <p:nvPicPr>
          <p:cNvPr id="5" name="Звук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58935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128"/>
    </mc:Choice>
    <mc:Fallback>
      <p:transition spd="slow" advTm="51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0431" y="382980"/>
            <a:ext cx="3454866" cy="494045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974470" y="165696"/>
            <a:ext cx="8111905" cy="6063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6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Фантом: сб. документ. и художественных </a:t>
            </a:r>
            <a:r>
              <a:rPr lang="ru-RU" sz="16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произведений</a:t>
            </a:r>
          </a:p>
          <a:p>
            <a:pPr algn="r"/>
            <a:r>
              <a:rPr lang="ru-RU" sz="16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трагических событиях на Чернобыльской </a:t>
            </a:r>
            <a:r>
              <a:rPr lang="ru-RU" sz="16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АЭС</a:t>
            </a:r>
          </a:p>
          <a:p>
            <a:pPr algn="r"/>
            <a:r>
              <a:rPr lang="ru-RU" sz="16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6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Москва: Мол. гвардия, 1989. – 239 с.: ил.</a:t>
            </a:r>
          </a:p>
          <a:p>
            <a:pPr algn="r"/>
            <a:endParaRPr lang="ru-RU" sz="16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Предисловие 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 этой книге обещал написать академик В. А. Легасов. Он уже познакомился с произведениями, включенными в сборник.</a:t>
            </a:r>
          </a:p>
          <a:p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"Очень хорошо, что авторы пишут о событиях в Чернобыле не понаслышке,- сказал он.- Некоторые писатели и журналисты были в зоне аварии уже в первые, самые трудные дни, их слово вызывает доверие... Более двадцати книг уже вышло на Западе о Чернобыле, чего там только не написано! К сожалению, у нас книг об аварии очень мало, а ведь каждый человек должен знать об этой величайшей в истории человечества трагедии..."</a:t>
            </a:r>
          </a:p>
          <a:p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 сожалению, написать предисловие к этой книге Валерий Алексеевич Легасов не успел. Однако после его трагической гибели остались воспоминания: академик был в Чернобыле одним из первых, под его научным руководством осуществлялись мероприятия сначала по локализации аварии, а затем и по ее ликвидации.</a:t>
            </a:r>
          </a:p>
          <a:p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Предлагаем - читателям фрагменты из записок В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А. Легасова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которые он сам назвал так: "Мой долг рассказать об этом..."</a:t>
            </a:r>
          </a:p>
          <a:p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сборник входят воспоминания, документальные повести, рассказ, пьеса о трагических событиях на Чернобыльской АЭС в апреле 1986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года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b="1" dirty="0" smtClean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Звук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2979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896"/>
    </mc:Choice>
    <mc:Fallback>
      <p:transition spd="slow" advTm="48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2462" y="133133"/>
            <a:ext cx="3429048" cy="539400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28791" y="425513"/>
            <a:ext cx="7876515" cy="4216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6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Щербак, Ю. Н. Чернобыль: документальная повесть </a:t>
            </a:r>
            <a:endParaRPr lang="ru-RU" sz="1600" b="1" dirty="0" smtClean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sz="16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ru-RU" sz="16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Ю.Н. Щербак. - Москва: Советский писатель, 1991. - 464 с.</a:t>
            </a:r>
          </a:p>
          <a:p>
            <a:endParaRPr lang="ru-RU" b="1" dirty="0" smtClean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Книга </a:t>
            </a: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известного украинского писателя Юрия Щербака посвящена чернобыльской трагедии 1986 года. Документальное повествование "Чернобыль" задумано автором как художественное исследование причин аварии на Чернобыльской АЭС: в книге звучат голоса крестьян и академиков, оперативного персонала АЭС и пожарных, военных специалистов и священников. По рассказам очевидцев впервые реконструирована картина развития аварии, в повествовании использованы многочисленные неизвестные до сих пор публикации западной прессы по поводу чернобыльских событий.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367889" y="6078069"/>
            <a:ext cx="860984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5"/>
              </a:rPr>
              <a:t>https://www.litmir.me/br/?</a:t>
            </a:r>
            <a:r>
              <a:rPr lang="en-US" dirty="0" smtClean="0">
                <a:hlinkClick r:id="rId5"/>
              </a:rPr>
              <a:t>b=139550&amp;p=1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4028792" y="5386812"/>
            <a:ext cx="79489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Ссылка на электронное издание:</a:t>
            </a:r>
          </a:p>
        </p:txBody>
      </p:sp>
      <p:pic>
        <p:nvPicPr>
          <p:cNvPr id="7" name="Звук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7784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112"/>
    </mc:Choice>
    <mc:Fallback>
      <p:transition spd="slow" advTm="51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Легкий дым">
  <a:themeElements>
    <a:clrScheme name="Легкий дым">
      <a:dk1>
        <a:sysClr val="windowText" lastClr="000000"/>
      </a:dk1>
      <a:lt1>
        <a:sysClr val="window" lastClr="FFFFFF"/>
      </a:lt1>
      <a:dk2>
        <a:srgbClr val="2E5369"/>
      </a:dk2>
      <a:lt2>
        <a:srgbClr val="CFE2E7"/>
      </a:lt2>
      <a:accent1>
        <a:srgbClr val="353535"/>
      </a:accent1>
      <a:accent2>
        <a:srgbClr val="31B4E6"/>
      </a:accent2>
      <a:accent3>
        <a:srgbClr val="265991"/>
      </a:accent3>
      <a:accent4>
        <a:srgbClr val="7E40CC"/>
      </a:accent4>
      <a:accent5>
        <a:srgbClr val="B927E9"/>
      </a:accent5>
      <a:accent6>
        <a:srgbClr val="E833BF"/>
      </a:accent6>
      <a:hlink>
        <a:srgbClr val="2DA0F1"/>
      </a:hlink>
      <a:folHlink>
        <a:srgbClr val="7ED1E6"/>
      </a:folHlink>
    </a:clrScheme>
    <a:fontScheme name="Легкий дым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4F34B87B-9C7A-41AE-A6CB-48536223DFF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303</TotalTime>
  <Words>2328</Words>
  <Application>Microsoft Office PowerPoint</Application>
  <PresentationFormat>Широкоэкранный</PresentationFormat>
  <Paragraphs>130</Paragraphs>
  <Slides>18</Slides>
  <Notes>0</Notes>
  <HiddenSlides>0</HiddenSlides>
  <MMClips>19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3" baseType="lpstr">
      <vt:lpstr>Arial</vt:lpstr>
      <vt:lpstr>Century Gothic</vt:lpstr>
      <vt:lpstr>Times New Roman</vt:lpstr>
      <vt:lpstr>Wingdings 3</vt:lpstr>
      <vt:lpstr>Легкий дым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HP</dc:creator>
  <cp:lastModifiedBy>HP</cp:lastModifiedBy>
  <cp:revision>56</cp:revision>
  <dcterms:created xsi:type="dcterms:W3CDTF">2020-04-20T08:50:59Z</dcterms:created>
  <dcterms:modified xsi:type="dcterms:W3CDTF">2020-04-23T17:29:25Z</dcterms:modified>
</cp:coreProperties>
</file>